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1" r:id="rId15"/>
    <p:sldId id="272" r:id="rId16"/>
    <p:sldId id="270" r:id="rId17"/>
    <p:sldId id="269" r:id="rId1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67" d="100"/>
          <a:sy n="167" d="100"/>
        </p:scale>
        <p:origin x="-1560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FC2DF-F37E-9F4E-B349-C6BCF201A05C}" type="datetimeFigureOut">
              <a:rPr lang="en-US" smtClean="0"/>
              <a:t>3/31/15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C1F87-F56D-F04E-A631-1DA9436B6A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3212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FC2DF-F37E-9F4E-B349-C6BCF201A05C}" type="datetimeFigureOut">
              <a:rPr lang="en-US" smtClean="0"/>
              <a:t>3/31/15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C1F87-F56D-F04E-A631-1DA9436B6A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9359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FC2DF-F37E-9F4E-B349-C6BCF201A05C}" type="datetimeFigureOut">
              <a:rPr lang="en-US" smtClean="0"/>
              <a:t>3/31/15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C1F87-F56D-F04E-A631-1DA9436B6A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1094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FC2DF-F37E-9F4E-B349-C6BCF201A05C}" type="datetimeFigureOut">
              <a:rPr lang="en-US" smtClean="0"/>
              <a:t>3/31/15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C1F87-F56D-F04E-A631-1DA9436B6A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3431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FC2DF-F37E-9F4E-B349-C6BCF201A05C}" type="datetimeFigureOut">
              <a:rPr lang="en-US" smtClean="0"/>
              <a:t>3/31/15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C1F87-F56D-F04E-A631-1DA9436B6A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7626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FC2DF-F37E-9F4E-B349-C6BCF201A05C}" type="datetimeFigureOut">
              <a:rPr lang="en-US" smtClean="0"/>
              <a:t>3/31/15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C1F87-F56D-F04E-A631-1DA9436B6A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9183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FC2DF-F37E-9F4E-B349-C6BCF201A05C}" type="datetimeFigureOut">
              <a:rPr lang="en-US" smtClean="0"/>
              <a:t>3/31/15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C1F87-F56D-F04E-A631-1DA9436B6A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8159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FC2DF-F37E-9F4E-B349-C6BCF201A05C}" type="datetimeFigureOut">
              <a:rPr lang="en-US" smtClean="0"/>
              <a:t>3/31/15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C1F87-F56D-F04E-A631-1DA9436B6A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56751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FC2DF-F37E-9F4E-B349-C6BCF201A05C}" type="datetimeFigureOut">
              <a:rPr lang="en-US" smtClean="0"/>
              <a:t>3/31/15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C1F87-F56D-F04E-A631-1DA9436B6A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2362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FC2DF-F37E-9F4E-B349-C6BCF201A05C}" type="datetimeFigureOut">
              <a:rPr lang="en-US" smtClean="0"/>
              <a:t>3/31/15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C1F87-F56D-F04E-A631-1DA9436B6A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996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FC2DF-F37E-9F4E-B349-C6BCF201A05C}" type="datetimeFigureOut">
              <a:rPr lang="en-US" smtClean="0"/>
              <a:t>3/31/15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C1F87-F56D-F04E-A631-1DA9436B6A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1228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3FC2DF-F37E-9F4E-B349-C6BCF201A05C}" type="datetimeFigureOut">
              <a:rPr lang="en-US" smtClean="0"/>
              <a:t>3/31/15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9C1F87-F56D-F04E-A631-1DA9436B6A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1543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news.ycombinator.com/" TargetMode="External"/><Relationship Id="rId4" Type="http://schemas.openxmlformats.org/officeDocument/2006/relationships/hyperlink" Target="http://www.securitytube.net/" TargetMode="External"/><Relationship Id="rId5" Type="http://schemas.openxmlformats.org/officeDocument/2006/relationships/hyperlink" Target="http://opensecuritytraining.info/Training.html" TargetMode="External"/><Relationship Id="rId6" Type="http://schemas.openxmlformats.org/officeDocument/2006/relationships/hyperlink" Target="https://www.youtube.com/user/DEFCONConference/videos" TargetMode="External"/><Relationship Id="rId7" Type="http://schemas.openxmlformats.org/officeDocument/2006/relationships/hyperlink" Target="https://recon.cx/2014/archive.html" TargetMode="External"/><Relationship Id="rId8" Type="http://schemas.openxmlformats.org/officeDocument/2006/relationships/hyperlink" Target="https://www.alchemistowl.org/pocorgtfo/" TargetMode="External"/><Relationship Id="rId9" Type="http://schemas.openxmlformats.org/officeDocument/2006/relationships/hyperlink" Target="http://magazine.hitb.org/hitb-magazine.html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reddit.com/netsec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ugcrowd.com/list-of-bug-bounty-programs" TargetMode="External"/><Relationship Id="rId3" Type="http://schemas.openxmlformats.org/officeDocument/2006/relationships/hyperlink" Target="https://hackerone.com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938363"/>
          </a:xfrm>
        </p:spPr>
        <p:txBody>
          <a:bodyPr>
            <a:normAutofit/>
          </a:bodyPr>
          <a:lstStyle/>
          <a:p>
            <a:r>
              <a:rPr lang="en-US" sz="1400" dirty="0">
                <a:latin typeface="Monaco"/>
                <a:cs typeface="Monaco"/>
              </a:rPr>
              <a:t> 	</a:t>
            </a:r>
            <a:r>
              <a:rPr lang="en-US" sz="1400" dirty="0" smtClean="0">
                <a:latin typeface="Monaco"/>
                <a:cs typeface="Monaco"/>
              </a:rPr>
              <a:t> </a:t>
            </a:r>
            <a:r>
              <a:rPr lang="en-US" sz="1400" dirty="0">
                <a:latin typeface="Monaco"/>
                <a:cs typeface="Monaco"/>
              </a:rPr>
              <a:t> </a:t>
            </a:r>
            <a:r>
              <a:rPr lang="en-US" sz="1400" dirty="0" smtClean="0">
                <a:latin typeface="Monaco"/>
                <a:cs typeface="Monaco"/>
              </a:rPr>
              <a:t>  _____   </a:t>
            </a:r>
            <a:r>
              <a:rPr lang="en-US" sz="1400" dirty="0">
                <a:latin typeface="Monaco"/>
                <a:cs typeface="Monaco"/>
              </a:rPr>
              <a:t>____________     __ __ _________</a:t>
            </a:r>
            <a:br>
              <a:rPr lang="en-US" sz="1400" dirty="0">
                <a:latin typeface="Monaco"/>
                <a:cs typeface="Monaco"/>
              </a:rPr>
            </a:br>
            <a:r>
              <a:rPr lang="en-US" sz="1400" dirty="0">
                <a:latin typeface="Monaco"/>
                <a:cs typeface="Monaco"/>
              </a:rPr>
              <a:t>   </a:t>
            </a:r>
            <a:r>
              <a:rPr lang="en-US" sz="1400" dirty="0" smtClean="0">
                <a:latin typeface="Monaco"/>
                <a:cs typeface="Monaco"/>
              </a:rPr>
              <a:t>    /  </a:t>
            </a:r>
            <a:r>
              <a:rPr lang="en-US" sz="1400" dirty="0">
                <a:latin typeface="Monaco"/>
                <a:cs typeface="Monaco"/>
              </a:rPr>
              <a:t>_/ | / / ____/ __ \   / // /&lt;  / ____/</a:t>
            </a:r>
            <a:br>
              <a:rPr lang="en-US" sz="1400" dirty="0">
                <a:latin typeface="Monaco"/>
                <a:cs typeface="Monaco"/>
              </a:rPr>
            </a:br>
            <a:r>
              <a:rPr lang="en-US" sz="1400" dirty="0">
                <a:latin typeface="Monaco"/>
                <a:cs typeface="Monaco"/>
              </a:rPr>
              <a:t>  </a:t>
            </a:r>
            <a:r>
              <a:rPr lang="en-US" sz="1400" dirty="0" smtClean="0">
                <a:latin typeface="Monaco"/>
                <a:cs typeface="Monaco"/>
              </a:rPr>
              <a:t>   </a:t>
            </a:r>
            <a:r>
              <a:rPr lang="en-US" sz="1400" dirty="0">
                <a:latin typeface="Monaco"/>
                <a:cs typeface="Monaco"/>
              </a:rPr>
              <a:t>/ //  |/ / /_  / / / /  / // /_/ /___ \  </a:t>
            </a:r>
            <a:br>
              <a:rPr lang="en-US" sz="1400" dirty="0">
                <a:latin typeface="Monaco"/>
                <a:cs typeface="Monaco"/>
              </a:rPr>
            </a:br>
            <a:r>
              <a:rPr lang="en-US" sz="1400" dirty="0" smtClean="0">
                <a:latin typeface="Monaco"/>
                <a:cs typeface="Monaco"/>
              </a:rPr>
              <a:t>   </a:t>
            </a:r>
            <a:r>
              <a:rPr lang="en-US" sz="1400" dirty="0">
                <a:latin typeface="Monaco"/>
                <a:cs typeface="Monaco"/>
              </a:rPr>
              <a:t>_/ // /|  / __/ / /_/ /  /__  __/ /___/ /  </a:t>
            </a:r>
            <a:br>
              <a:rPr lang="en-US" sz="1400" dirty="0">
                <a:latin typeface="Monaco"/>
                <a:cs typeface="Monaco"/>
              </a:rPr>
            </a:br>
            <a:r>
              <a:rPr lang="en-US" sz="1400" dirty="0">
                <a:latin typeface="Monaco"/>
                <a:cs typeface="Monaco"/>
              </a:rPr>
              <a:t>/___/_/ |_/_/    \____/     /_/ /_/_____/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Web Application Security</a:t>
            </a:r>
          </a:p>
          <a:p>
            <a:r>
              <a:rPr lang="en-US" dirty="0" smtClean="0"/>
              <a:t>Week 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84416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Responsible Disclosure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Absolutely no full disclosure in this class</a:t>
            </a:r>
          </a:p>
          <a:p>
            <a:r>
              <a:rPr lang="en-US" dirty="0" smtClean="0"/>
              <a:t>Legal quicksand</a:t>
            </a:r>
          </a:p>
          <a:p>
            <a:r>
              <a:rPr lang="en-US" dirty="0" smtClean="0"/>
              <a:t>Be careful how you find and prove vulnerabilities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80072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Tips &amp; Tricks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</a:t>
            </a:r>
            <a:r>
              <a:rPr lang="en-US" dirty="0" smtClean="0"/>
              <a:t>tay </a:t>
            </a:r>
            <a:r>
              <a:rPr lang="en-US" dirty="0"/>
              <a:t>away from automated tools</a:t>
            </a:r>
          </a:p>
          <a:p>
            <a:r>
              <a:rPr lang="en-US" dirty="0"/>
              <a:t>K</a:t>
            </a:r>
            <a:r>
              <a:rPr lang="en-US" dirty="0" smtClean="0"/>
              <a:t>eep </a:t>
            </a:r>
            <a:r>
              <a:rPr lang="en-US" dirty="0"/>
              <a:t>your eyes open</a:t>
            </a:r>
          </a:p>
          <a:p>
            <a:r>
              <a:rPr lang="en-US" dirty="0"/>
              <a:t>S</a:t>
            </a:r>
            <a:r>
              <a:rPr lang="en-US" dirty="0" smtClean="0"/>
              <a:t>end </a:t>
            </a:r>
            <a:r>
              <a:rPr lang="en-US" dirty="0"/>
              <a:t>bad input</a:t>
            </a:r>
          </a:p>
          <a:p>
            <a:r>
              <a:rPr lang="en-US" dirty="0"/>
              <a:t>C</a:t>
            </a:r>
            <a:r>
              <a:rPr lang="en-US" dirty="0" smtClean="0"/>
              <a:t>ome </a:t>
            </a:r>
            <a:r>
              <a:rPr lang="en-US" dirty="0"/>
              <a:t>up with favorite testing payloads</a:t>
            </a:r>
          </a:p>
          <a:p>
            <a:r>
              <a:rPr lang="en-US" dirty="0" smtClean="0"/>
              <a:t>Develop </a:t>
            </a:r>
            <a:r>
              <a:rPr lang="en-US" dirty="0" smtClean="0"/>
              <a:t>an </a:t>
            </a:r>
            <a:r>
              <a:rPr lang="en-US" dirty="0"/>
              <a:t>"eye" for it</a:t>
            </a:r>
          </a:p>
        </p:txBody>
      </p:sp>
    </p:spTree>
    <p:extLst>
      <p:ext uri="{BB962C8B-B14F-4D97-AF65-F5344CB8AC3E}">
        <p14:creationId xmlns:p14="http://schemas.microsoft.com/office/powerpoint/2010/main" val="1911023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456"/>
            <a:ext cx="8229600" cy="1143000"/>
          </a:xfrm>
        </p:spPr>
        <p:txBody>
          <a:bodyPr/>
          <a:lstStyle/>
          <a:p>
            <a:r>
              <a:rPr lang="en-US" dirty="0" smtClean="0"/>
              <a:t>Books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918" y="1216833"/>
            <a:ext cx="2638346" cy="33020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7845" y="1216832"/>
            <a:ext cx="2625751" cy="330208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4429" y="1216833"/>
            <a:ext cx="2497198" cy="330208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6944" y="3838128"/>
            <a:ext cx="2290271" cy="301987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23821" y="3838128"/>
            <a:ext cx="2041215" cy="3061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5594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Anatomy </a:t>
            </a:r>
            <a:r>
              <a:rPr lang="en-US" dirty="0"/>
              <a:t>of a </a:t>
            </a:r>
            <a:r>
              <a:rPr lang="en-US" dirty="0" smtClean="0"/>
              <a:t>Web Application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72641" y="1772014"/>
            <a:ext cx="8403469" cy="4154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 smtClean="0"/>
              <a:t>Frontend</a:t>
            </a:r>
          </a:p>
          <a:p>
            <a:pPr marL="742950" lvl="1" indent="-285750">
              <a:buFont typeface="Arial"/>
              <a:buChar char="•"/>
            </a:pPr>
            <a:r>
              <a:rPr lang="en-US" sz="2400" dirty="0"/>
              <a:t>C</a:t>
            </a:r>
            <a:r>
              <a:rPr lang="en-US" sz="2400" dirty="0" smtClean="0"/>
              <a:t>ontent </a:t>
            </a:r>
            <a:r>
              <a:rPr lang="en-US" sz="2400" dirty="0"/>
              <a:t>delivered to </a:t>
            </a:r>
            <a:r>
              <a:rPr lang="en-US" sz="2400" dirty="0" smtClean="0"/>
              <a:t>client</a:t>
            </a:r>
          </a:p>
          <a:p>
            <a:pPr marL="742950" lvl="1" indent="-285750">
              <a:buFont typeface="Arial"/>
              <a:buChar char="•"/>
            </a:pPr>
            <a:r>
              <a:rPr lang="en-US" sz="2400" dirty="0" smtClean="0"/>
              <a:t>HTML, JavaScript, CSS</a:t>
            </a:r>
          </a:p>
          <a:p>
            <a:pPr marL="742950" lvl="1" indent="-285750">
              <a:buFont typeface="Arial"/>
              <a:buChar char="•"/>
            </a:pPr>
            <a:r>
              <a:rPr lang="en-US" sz="2400" dirty="0" smtClean="0"/>
              <a:t>Ajax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/>
              <a:t>M</a:t>
            </a:r>
            <a:r>
              <a:rPr lang="en-US" sz="2400" dirty="0" smtClean="0"/>
              <a:t>iddle layer</a:t>
            </a:r>
          </a:p>
          <a:p>
            <a:pPr marL="742950" lvl="1" indent="-285750">
              <a:buFont typeface="Arial"/>
              <a:buChar char="•"/>
            </a:pPr>
            <a:r>
              <a:rPr lang="en-US" sz="2400" dirty="0" smtClean="0"/>
              <a:t>PHP</a:t>
            </a:r>
            <a:r>
              <a:rPr lang="en-US" sz="2400" dirty="0"/>
              <a:t>, Python, </a:t>
            </a:r>
            <a:r>
              <a:rPr lang="en-US" sz="2400" dirty="0" err="1"/>
              <a:t>RoR</a:t>
            </a:r>
            <a:r>
              <a:rPr lang="en-US" sz="2400" dirty="0"/>
              <a:t>, Node, </a:t>
            </a:r>
            <a:r>
              <a:rPr lang="en-US" sz="2400" dirty="0" smtClean="0"/>
              <a:t>ASP.NET</a:t>
            </a:r>
          </a:p>
          <a:p>
            <a:pPr marL="742950" lvl="1" indent="-285750">
              <a:buFont typeface="Arial"/>
              <a:buChar char="•"/>
            </a:pPr>
            <a:r>
              <a:rPr lang="en-US" sz="2400" dirty="0"/>
              <a:t>P</a:t>
            </a:r>
            <a:r>
              <a:rPr lang="en-US" sz="2400" dirty="0" smtClean="0"/>
              <a:t>ages </a:t>
            </a:r>
            <a:r>
              <a:rPr lang="en-US" sz="2400" dirty="0"/>
              <a:t>are dynamically </a:t>
            </a:r>
            <a:r>
              <a:rPr lang="en-US" sz="2400" dirty="0" smtClean="0"/>
              <a:t>generated</a:t>
            </a:r>
          </a:p>
          <a:p>
            <a:pPr marL="742950" lvl="1" indent="-285750">
              <a:buFont typeface="Arial"/>
              <a:buChar char="•"/>
            </a:pPr>
            <a:r>
              <a:rPr lang="en-US" sz="2400" dirty="0" smtClean="0"/>
              <a:t>Requests </a:t>
            </a:r>
            <a:r>
              <a:rPr lang="en-US" sz="2400" dirty="0"/>
              <a:t>parameters are parsed </a:t>
            </a:r>
            <a:endParaRPr lang="en-US" sz="2400" dirty="0" smtClean="0"/>
          </a:p>
          <a:p>
            <a:pPr marL="285750" indent="-285750">
              <a:buFont typeface="Arial"/>
              <a:buChar char="•"/>
            </a:pPr>
            <a:r>
              <a:rPr lang="en-US" sz="2400" dirty="0" smtClean="0"/>
              <a:t>Database</a:t>
            </a:r>
          </a:p>
          <a:p>
            <a:pPr marL="742950" lvl="1" indent="-285750">
              <a:buFont typeface="Arial"/>
              <a:buChar char="•"/>
            </a:pPr>
            <a:r>
              <a:rPr lang="en-US" sz="2400" dirty="0" smtClean="0"/>
              <a:t>MySQL</a:t>
            </a:r>
            <a:r>
              <a:rPr lang="en-US" sz="2400" dirty="0"/>
              <a:t>, MSSQL, </a:t>
            </a:r>
            <a:r>
              <a:rPr lang="en-US" sz="2400" dirty="0" err="1" smtClean="0"/>
              <a:t>PostgreSQL</a:t>
            </a:r>
            <a:r>
              <a:rPr lang="en-US" sz="2400" dirty="0" smtClean="0"/>
              <a:t>, </a:t>
            </a:r>
            <a:r>
              <a:rPr lang="en-US" sz="2400" dirty="0" err="1" smtClean="0"/>
              <a:t>Sqlite</a:t>
            </a:r>
            <a:endParaRPr lang="en-US" sz="2400" dirty="0" smtClean="0"/>
          </a:p>
          <a:p>
            <a:pPr marL="742950" lvl="1" indent="-285750">
              <a:buFont typeface="Arial"/>
              <a:buChar char="•"/>
            </a:pPr>
            <a:r>
              <a:rPr lang="en-US" sz="2400" dirty="0"/>
              <a:t>D</a:t>
            </a:r>
            <a:r>
              <a:rPr lang="en-US" sz="2400" dirty="0" smtClean="0"/>
              <a:t>irect </a:t>
            </a:r>
            <a:r>
              <a:rPr lang="en-US" sz="2400" dirty="0"/>
              <a:t>queries or through ORM</a:t>
            </a:r>
          </a:p>
        </p:txBody>
      </p:sp>
    </p:spTree>
    <p:extLst>
      <p:ext uri="{BB962C8B-B14F-4D97-AF65-F5344CB8AC3E}">
        <p14:creationId xmlns:p14="http://schemas.microsoft.com/office/powerpoint/2010/main" val="39314279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8891" y="1121041"/>
            <a:ext cx="5827958" cy="4428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6212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Cookies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52937"/>
            <a:ext cx="8229600" cy="1201624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2701" y="1689100"/>
            <a:ext cx="3670300" cy="3479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689100"/>
            <a:ext cx="425786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/>
              <a:t>S</a:t>
            </a:r>
            <a:r>
              <a:rPr lang="en-US" sz="2400" dirty="0" smtClean="0"/>
              <a:t>ession management (usually)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 smtClean="0"/>
              <a:t>Storage (sometimes)</a:t>
            </a:r>
            <a:endParaRPr lang="en-US" sz="2400" dirty="0"/>
          </a:p>
          <a:p>
            <a:pPr marL="342900" indent="-342900">
              <a:buFont typeface="Arial"/>
              <a:buChar char="•"/>
            </a:pPr>
            <a:r>
              <a:rPr lang="en-US" sz="2400" dirty="0"/>
              <a:t>S</a:t>
            </a:r>
            <a:r>
              <a:rPr lang="en-US" sz="2400" dirty="0" smtClean="0"/>
              <a:t>ent </a:t>
            </a:r>
            <a:r>
              <a:rPr lang="en-US" sz="2400" dirty="0"/>
              <a:t>with every request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/>
              <a:t>E</a:t>
            </a:r>
            <a:r>
              <a:rPr lang="en-US" sz="2400" dirty="0" smtClean="0"/>
              <a:t>ssentially </a:t>
            </a:r>
            <a:r>
              <a:rPr lang="en-US" sz="2400" dirty="0"/>
              <a:t>an ID </a:t>
            </a:r>
            <a:r>
              <a:rPr lang="en-US" sz="2400" dirty="0" smtClean="0"/>
              <a:t>badge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/>
              <a:t>Show in Burp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/>
              <a:t>Demo session </a:t>
            </a:r>
            <a:r>
              <a:rPr lang="en-US" sz="2400" dirty="0" err="1"/>
              <a:t>sidejacking</a:t>
            </a:r>
            <a:endParaRPr lang="en-US" sz="2400" dirty="0"/>
          </a:p>
          <a:p>
            <a:pPr marL="342900" indent="-342900">
              <a:buFont typeface="Arial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960764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7237" y="0"/>
            <a:ext cx="5096763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7728" y="296603"/>
            <a:ext cx="376444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W</a:t>
            </a:r>
            <a:r>
              <a:rPr lang="en-US" dirty="0" smtClean="0"/>
              <a:t>ay </a:t>
            </a:r>
            <a:r>
              <a:rPr lang="en-US" dirty="0"/>
              <a:t>more happening </a:t>
            </a:r>
            <a:r>
              <a:rPr lang="en-US" dirty="0" err="1"/>
              <a:t>clientside</a:t>
            </a:r>
            <a:r>
              <a:rPr lang="en-US" dirty="0"/>
              <a:t> 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L</a:t>
            </a:r>
            <a:r>
              <a:rPr lang="en-US" dirty="0" smtClean="0"/>
              <a:t>ots </a:t>
            </a:r>
            <a:r>
              <a:rPr lang="en-US" dirty="0"/>
              <a:t>of </a:t>
            </a:r>
            <a:r>
              <a:rPr lang="en-US" dirty="0" smtClean="0"/>
              <a:t>Ajax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/>
              <a:t>L</a:t>
            </a:r>
            <a:r>
              <a:rPr lang="en-US" dirty="0" smtClean="0"/>
              <a:t>ots </a:t>
            </a:r>
            <a:r>
              <a:rPr lang="en-US" dirty="0"/>
              <a:t>of moving parts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I</a:t>
            </a:r>
            <a:r>
              <a:rPr lang="en-US" dirty="0" smtClean="0"/>
              <a:t>nterfacing </a:t>
            </a:r>
            <a:r>
              <a:rPr lang="en-US" dirty="0"/>
              <a:t>with host system more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I</a:t>
            </a:r>
            <a:r>
              <a:rPr lang="en-US" dirty="0" smtClean="0"/>
              <a:t>ncrease </a:t>
            </a:r>
            <a:r>
              <a:rPr lang="en-US" dirty="0"/>
              <a:t>reliance on 3rd party code</a:t>
            </a:r>
          </a:p>
        </p:txBody>
      </p:sp>
    </p:spTree>
    <p:extLst>
      <p:ext uri="{BB962C8B-B14F-4D97-AF65-F5344CB8AC3E}">
        <p14:creationId xmlns:p14="http://schemas.microsoft.com/office/powerpoint/2010/main" val="34384947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MVC Frameworks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854" y="1668610"/>
            <a:ext cx="5977181" cy="4597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4407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Andrew McKenna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@_</a:t>
            </a:r>
            <a:r>
              <a:rPr lang="en-US" dirty="0" err="1" smtClean="0"/>
              <a:t>amckenna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3876746"/>
            <a:ext cx="3496771" cy="58279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2336190"/>
            <a:ext cx="2255735" cy="127437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" y="4712133"/>
            <a:ext cx="1565941" cy="117445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50718" y="1933114"/>
            <a:ext cx="1762869" cy="148452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6058" y="1417639"/>
            <a:ext cx="2546254" cy="339500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41714" y="4894657"/>
            <a:ext cx="4773901" cy="1586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6838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458989" y="3016178"/>
            <a:ext cx="42282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No one knows everything. Myself included.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302668" y="3710392"/>
            <a:ext cx="26026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I will be working full time.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2723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209" y="63800"/>
            <a:ext cx="6350000" cy="3810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0" y="3048000"/>
            <a:ext cx="381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9566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</a:t>
            </a:r>
            <a:r>
              <a:rPr lang="en-US" dirty="0" smtClean="0"/>
              <a:t>he </a:t>
            </a:r>
            <a:r>
              <a:rPr lang="en-US" dirty="0"/>
              <a:t>C</a:t>
            </a:r>
            <a:r>
              <a:rPr lang="en-US" dirty="0" smtClean="0"/>
              <a:t>lass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Purpose is to both instruct and share knowledge</a:t>
            </a:r>
          </a:p>
          <a:p>
            <a:r>
              <a:rPr lang="en-US" dirty="0" smtClean="0"/>
              <a:t>We will </a:t>
            </a:r>
            <a:r>
              <a:rPr lang="en-US" dirty="0" smtClean="0"/>
              <a:t>actually be </a:t>
            </a:r>
            <a:r>
              <a:rPr lang="en-US" dirty="0" smtClean="0"/>
              <a:t>hacking </a:t>
            </a:r>
            <a:endParaRPr lang="en-US" dirty="0" smtClean="0"/>
          </a:p>
          <a:p>
            <a:r>
              <a:rPr lang="en-US" dirty="0" smtClean="0"/>
              <a:t>Recent </a:t>
            </a:r>
            <a:r>
              <a:rPr lang="en-US" dirty="0" smtClean="0"/>
              <a:t>college grad, </a:t>
            </a:r>
            <a:r>
              <a:rPr lang="en-US" dirty="0"/>
              <a:t>I remember how it </a:t>
            </a:r>
            <a:r>
              <a:rPr lang="en-US" dirty="0" smtClean="0"/>
              <a:t>goes</a:t>
            </a:r>
            <a:endParaRPr lang="en-US" dirty="0"/>
          </a:p>
          <a:p>
            <a:r>
              <a:rPr lang="en-US" dirty="0" smtClean="0"/>
              <a:t>If </a:t>
            </a:r>
            <a:r>
              <a:rPr lang="en-US" dirty="0"/>
              <a:t>you have </a:t>
            </a:r>
            <a:r>
              <a:rPr lang="en-US" dirty="0" smtClean="0"/>
              <a:t>a large influx of </a:t>
            </a:r>
            <a:r>
              <a:rPr lang="en-US" dirty="0"/>
              <a:t>projects or </a:t>
            </a:r>
            <a:r>
              <a:rPr lang="en-US" dirty="0" smtClean="0"/>
              <a:t>exams happening all at once, please </a:t>
            </a:r>
            <a:r>
              <a:rPr lang="en-US" dirty="0"/>
              <a:t>let me know</a:t>
            </a:r>
          </a:p>
          <a:p>
            <a:r>
              <a:rPr lang="en-US" dirty="0" smtClean="0"/>
              <a:t>4 lat</a:t>
            </a:r>
            <a:r>
              <a:rPr lang="en-US" dirty="0" smtClean="0"/>
              <a:t>e days to use how you want</a:t>
            </a:r>
            <a:endParaRPr lang="en-US" dirty="0"/>
          </a:p>
          <a:p>
            <a:r>
              <a:rPr lang="en-US" dirty="0"/>
              <a:t>L</a:t>
            </a:r>
            <a:r>
              <a:rPr lang="en-US" dirty="0" smtClean="0"/>
              <a:t>ate </a:t>
            </a:r>
            <a:r>
              <a:rPr lang="en-US" dirty="0"/>
              <a:t>penalty: 10% daily, stops at </a:t>
            </a:r>
            <a:r>
              <a:rPr lang="en-US" dirty="0"/>
              <a:t>5</a:t>
            </a:r>
            <a:r>
              <a:rPr lang="en-US" dirty="0" smtClean="0"/>
              <a:t>0</a:t>
            </a:r>
            <a:r>
              <a:rPr lang="en-US" dirty="0" smtClean="0"/>
              <a:t>% reduction</a:t>
            </a:r>
          </a:p>
          <a:p>
            <a:r>
              <a:rPr lang="en-US" dirty="0" smtClean="0"/>
              <a:t>Grading</a:t>
            </a:r>
            <a:endParaRPr lang="en-US" dirty="0"/>
          </a:p>
          <a:p>
            <a:pPr lvl="1"/>
            <a:r>
              <a:rPr lang="en-US" dirty="0" smtClean="0"/>
              <a:t>midterm</a:t>
            </a:r>
            <a:r>
              <a:rPr lang="en-US" dirty="0"/>
              <a:t>: </a:t>
            </a:r>
            <a:r>
              <a:rPr lang="en-US" dirty="0" smtClean="0"/>
              <a:t>25%</a:t>
            </a:r>
            <a:endParaRPr lang="en-US" dirty="0"/>
          </a:p>
          <a:p>
            <a:pPr lvl="1"/>
            <a:r>
              <a:rPr lang="en-US" dirty="0" smtClean="0"/>
              <a:t>final</a:t>
            </a:r>
            <a:r>
              <a:rPr lang="en-US" dirty="0"/>
              <a:t>: </a:t>
            </a:r>
            <a:r>
              <a:rPr lang="en-US" dirty="0" smtClean="0"/>
              <a:t>15</a:t>
            </a:r>
            <a:r>
              <a:rPr lang="en-US" dirty="0" smtClean="0"/>
              <a:t>%</a:t>
            </a:r>
            <a:endParaRPr lang="en-US" dirty="0" smtClean="0"/>
          </a:p>
          <a:p>
            <a:pPr lvl="1"/>
            <a:r>
              <a:rPr lang="en-US" dirty="0" err="1" smtClean="0"/>
              <a:t>hw</a:t>
            </a:r>
            <a:r>
              <a:rPr lang="en-US" dirty="0"/>
              <a:t>: </a:t>
            </a:r>
            <a:r>
              <a:rPr lang="en-US" dirty="0" smtClean="0"/>
              <a:t>60</a:t>
            </a:r>
            <a:r>
              <a:rPr lang="en-US" dirty="0" smtClean="0"/>
              <a:t>%</a:t>
            </a:r>
            <a:endParaRPr lang="en-US" dirty="0" smtClean="0"/>
          </a:p>
          <a:p>
            <a:r>
              <a:rPr lang="en-US" dirty="0" smtClean="0"/>
              <a:t>Criticism </a:t>
            </a:r>
            <a:r>
              <a:rPr lang="en-US" dirty="0" smtClean="0"/>
              <a:t>is welcome!</a:t>
            </a:r>
            <a:endParaRPr lang="en-US" dirty="0"/>
          </a:p>
          <a:p>
            <a:r>
              <a:rPr lang="en-US" dirty="0"/>
              <a:t>A</a:t>
            </a:r>
            <a:r>
              <a:rPr lang="en-US" dirty="0" smtClean="0"/>
              <a:t>sk </a:t>
            </a:r>
            <a:r>
              <a:rPr lang="en-US" dirty="0"/>
              <a:t>me about unrelated security </a:t>
            </a:r>
            <a:r>
              <a:rPr lang="en-US" dirty="0" smtClean="0"/>
              <a:t>topics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17829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Github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</a:t>
            </a:r>
            <a:r>
              <a:rPr lang="en-US" dirty="0"/>
              <a:t>will use </a:t>
            </a:r>
            <a:r>
              <a:rPr lang="en-US" dirty="0" err="1"/>
              <a:t>github</a:t>
            </a:r>
            <a:r>
              <a:rPr lang="en-US" dirty="0"/>
              <a:t> for class </a:t>
            </a:r>
            <a:r>
              <a:rPr lang="en-US" dirty="0" smtClean="0"/>
              <a:t>materials</a:t>
            </a:r>
          </a:p>
          <a:p>
            <a:r>
              <a:rPr lang="en-US" dirty="0" smtClean="0"/>
              <a:t>File </a:t>
            </a:r>
            <a:r>
              <a:rPr lang="en-US" dirty="0"/>
              <a:t>issues, enhancements, </a:t>
            </a:r>
            <a:r>
              <a:rPr lang="en-US" dirty="0" smtClean="0"/>
              <a:t>questions</a:t>
            </a:r>
            <a:endParaRPr lang="en-US" dirty="0"/>
          </a:p>
          <a:p>
            <a:r>
              <a:rPr lang="en-US" dirty="0"/>
              <a:t>U</a:t>
            </a:r>
            <a:r>
              <a:rPr lang="en-US" dirty="0" smtClean="0"/>
              <a:t>se </a:t>
            </a:r>
            <a:r>
              <a:rPr lang="en-US" dirty="0" err="1"/>
              <a:t>github</a:t>
            </a:r>
            <a:r>
              <a:rPr lang="en-US" dirty="0"/>
              <a:t> to build and display your work</a:t>
            </a:r>
          </a:p>
          <a:p>
            <a:r>
              <a:rPr lang="en-US" dirty="0" smtClean="0"/>
              <a:t>Catalyst to turn in work</a:t>
            </a:r>
            <a:endParaRPr lang="en-US" dirty="0" smtClean="0"/>
          </a:p>
          <a:p>
            <a:r>
              <a:rPr lang="en-US" dirty="0" smtClean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9989441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Where Web Application Security Fits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072297" y="1417638"/>
            <a:ext cx="1794769" cy="141457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Malware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673189" y="1417638"/>
            <a:ext cx="1794769" cy="141457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Network &amp; </a:t>
            </a:r>
          </a:p>
          <a:p>
            <a:pPr algn="ctr"/>
            <a:r>
              <a:rPr lang="en-US" dirty="0" smtClean="0"/>
              <a:t>Infrastructure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274081" y="1417638"/>
            <a:ext cx="1794769" cy="141457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Application Security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72297" y="3265704"/>
            <a:ext cx="1794769" cy="141457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Physical Security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673189" y="3265704"/>
            <a:ext cx="1794769" cy="141457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Policy &amp; Compliance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6274081" y="3265704"/>
            <a:ext cx="1794769" cy="141457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Exploit Development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3673189" y="5113770"/>
            <a:ext cx="1794769" cy="141457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Forensics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43368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Sources of Security News &amp;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Honestly: twitter</a:t>
            </a:r>
          </a:p>
          <a:p>
            <a:r>
              <a:rPr lang="en-US" dirty="0" smtClean="0">
                <a:hlinkClick r:id="rId2"/>
              </a:rPr>
              <a:t>https://reddit.com/netsec</a:t>
            </a:r>
            <a:r>
              <a:rPr lang="en-US" dirty="0" smtClean="0"/>
              <a:t> </a:t>
            </a:r>
          </a:p>
          <a:p>
            <a:r>
              <a:rPr lang="en-US" dirty="0">
                <a:hlinkClick r:id="rId3"/>
              </a:rPr>
              <a:t>https://news.ycombinator.com</a:t>
            </a:r>
            <a:r>
              <a:rPr lang="en-US" dirty="0" smtClean="0">
                <a:hlinkClick r:id="rId3"/>
              </a:rPr>
              <a:t>/</a:t>
            </a:r>
            <a:r>
              <a:rPr lang="en-US" dirty="0" smtClean="0"/>
              <a:t> </a:t>
            </a:r>
          </a:p>
          <a:p>
            <a:r>
              <a:rPr lang="en-US" dirty="0">
                <a:hlinkClick r:id="rId4"/>
              </a:rPr>
              <a:t>http://www.securitytube.net</a:t>
            </a:r>
            <a:r>
              <a:rPr lang="en-US" dirty="0" smtClean="0">
                <a:hlinkClick r:id="rId4"/>
              </a:rPr>
              <a:t>/</a:t>
            </a:r>
            <a:r>
              <a:rPr lang="en-US" dirty="0" smtClean="0"/>
              <a:t> </a:t>
            </a:r>
          </a:p>
          <a:p>
            <a:r>
              <a:rPr lang="en-US" dirty="0">
                <a:hlinkClick r:id="rId5"/>
              </a:rPr>
              <a:t>http://opensecuritytraining.info/</a:t>
            </a:r>
            <a:r>
              <a:rPr lang="en-US" dirty="0" smtClean="0">
                <a:hlinkClick r:id="rId5"/>
              </a:rPr>
              <a:t>Training.html</a:t>
            </a:r>
            <a:r>
              <a:rPr lang="en-US" dirty="0" smtClean="0"/>
              <a:t> </a:t>
            </a:r>
          </a:p>
          <a:p>
            <a:r>
              <a:rPr lang="en-US" dirty="0">
                <a:hlinkClick r:id="rId6"/>
              </a:rPr>
              <a:t>https://www.youtube.com/user/DEFCONConference/</a:t>
            </a:r>
            <a:r>
              <a:rPr lang="en-US" dirty="0" smtClean="0">
                <a:hlinkClick r:id="rId6"/>
              </a:rPr>
              <a:t>videos</a:t>
            </a:r>
            <a:r>
              <a:rPr lang="en-US" dirty="0" smtClean="0"/>
              <a:t> </a:t>
            </a:r>
          </a:p>
          <a:p>
            <a:r>
              <a:rPr lang="en-US" dirty="0">
                <a:hlinkClick r:id="rId7"/>
              </a:rPr>
              <a:t>https://recon.cx/2014/</a:t>
            </a:r>
            <a:r>
              <a:rPr lang="en-US" dirty="0" smtClean="0">
                <a:hlinkClick r:id="rId7"/>
              </a:rPr>
              <a:t>archive.html</a:t>
            </a:r>
            <a:r>
              <a:rPr lang="en-US" dirty="0" smtClean="0"/>
              <a:t> </a:t>
            </a:r>
          </a:p>
          <a:p>
            <a:r>
              <a:rPr lang="en-US" dirty="0">
                <a:hlinkClick r:id="rId8"/>
              </a:rPr>
              <a:t>https://www.alchemistowl.org/pocorgtfo</a:t>
            </a:r>
            <a:r>
              <a:rPr lang="en-US" dirty="0" smtClean="0">
                <a:hlinkClick r:id="rId8"/>
              </a:rPr>
              <a:t>/</a:t>
            </a:r>
            <a:endParaRPr lang="en-US" dirty="0" smtClean="0"/>
          </a:p>
          <a:p>
            <a:r>
              <a:rPr lang="en-US" dirty="0">
                <a:hlinkClick r:id="rId9"/>
              </a:rPr>
              <a:t>http://magazine.hitb.org/hitb-</a:t>
            </a:r>
            <a:r>
              <a:rPr lang="en-US" dirty="0" smtClean="0">
                <a:hlinkClick r:id="rId9"/>
              </a:rPr>
              <a:t>magazine.html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9864795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Bug Bounties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https://bugcrowd.com/list-of-bug-bounty-</a:t>
            </a:r>
            <a:r>
              <a:rPr lang="en-US" dirty="0" smtClean="0">
                <a:hlinkClick r:id="rId2"/>
              </a:rPr>
              <a:t>programs</a:t>
            </a:r>
            <a:r>
              <a:rPr lang="en-US" dirty="0" smtClean="0"/>
              <a:t> </a:t>
            </a:r>
          </a:p>
          <a:p>
            <a:r>
              <a:rPr lang="en-US" dirty="0" smtClean="0">
                <a:hlinkClick r:id="rId3"/>
              </a:rPr>
              <a:t>https://hackerone.com</a:t>
            </a:r>
            <a:r>
              <a:rPr lang="en-US" dirty="0" smtClean="0"/>
              <a:t> </a:t>
            </a:r>
            <a:endParaRPr lang="en-US" dirty="0" smtClean="0"/>
          </a:p>
          <a:p>
            <a:r>
              <a:rPr lang="en-US" dirty="0" smtClean="0"/>
              <a:t>Bonus </a:t>
            </a:r>
            <a:r>
              <a:rPr lang="en-US" dirty="0" smtClean="0"/>
              <a:t>points for successful bug</a:t>
            </a:r>
          </a:p>
          <a:p>
            <a:r>
              <a:rPr lang="en-US" dirty="0" smtClean="0"/>
              <a:t>10% of your earnings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2923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695</TotalTime>
  <Words>406</Words>
  <Application>Microsoft Macintosh PowerPoint</Application>
  <PresentationFormat>On-screen Show (4:3)</PresentationFormat>
  <Paragraphs>86</Paragraphs>
  <Slides>17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Office Theme</vt:lpstr>
      <vt:lpstr>      _____   ____________     __ __ _________        /  _/ | / / ____/ __ \   / // /&lt;  / ____/      / //  |/ / /_  / / / /  / // /_/ /___ \      _/ // /|  / __/ / /_/ /  /__  __/ /___/ /   /___/_/ |_/_/    \____/     /_/ /_/_____/ </vt:lpstr>
      <vt:lpstr>Andrew McKenna</vt:lpstr>
      <vt:lpstr>PowerPoint Presentation</vt:lpstr>
      <vt:lpstr>PowerPoint Presentation</vt:lpstr>
      <vt:lpstr>The Class</vt:lpstr>
      <vt:lpstr>Github</vt:lpstr>
      <vt:lpstr>Where Web Application Security Fits</vt:lpstr>
      <vt:lpstr>Sources of Security News &amp; Learning</vt:lpstr>
      <vt:lpstr>Bug Bounties</vt:lpstr>
      <vt:lpstr>Responsible Disclosure</vt:lpstr>
      <vt:lpstr>Tips &amp; Tricks</vt:lpstr>
      <vt:lpstr>Books</vt:lpstr>
      <vt:lpstr>Anatomy of a Web Application</vt:lpstr>
      <vt:lpstr>PowerPoint Presentation</vt:lpstr>
      <vt:lpstr>Cookies</vt:lpstr>
      <vt:lpstr>PowerPoint Presentation</vt:lpstr>
      <vt:lpstr>MVC Frameworks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INFO 415</dc:title>
  <dc:creator>asdf</dc:creator>
  <cp:lastModifiedBy>_</cp:lastModifiedBy>
  <cp:revision>22</cp:revision>
  <dcterms:created xsi:type="dcterms:W3CDTF">2014-04-01T04:03:23Z</dcterms:created>
  <dcterms:modified xsi:type="dcterms:W3CDTF">2015-03-31T19:41:41Z</dcterms:modified>
</cp:coreProperties>
</file>